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277" r:id="rId4"/>
    <p:sldId id="279" r:id="rId5"/>
    <p:sldId id="278" r:id="rId6"/>
    <p:sldId id="339" r:id="rId7"/>
    <p:sldId id="340" r:id="rId8"/>
    <p:sldId id="306" r:id="rId9"/>
    <p:sldId id="341" r:id="rId10"/>
    <p:sldId id="342" r:id="rId11"/>
    <p:sldId id="343" r:id="rId12"/>
    <p:sldId id="334" r:id="rId13"/>
    <p:sldId id="281" r:id="rId14"/>
    <p:sldId id="282" r:id="rId15"/>
    <p:sldId id="283" r:id="rId16"/>
    <p:sldId id="294" r:id="rId17"/>
    <p:sldId id="296" r:id="rId18"/>
    <p:sldId id="290" r:id="rId19"/>
    <p:sldId id="308" r:id="rId20"/>
    <p:sldId id="299" r:id="rId21"/>
    <p:sldId id="344" r:id="rId22"/>
    <p:sldId id="317" r:id="rId23"/>
    <p:sldId id="34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16029-F4CF-3F46-8B22-71E6A0E982BD}" v="191" dt="2018-07-24T03:29:55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5"/>
    <p:restoredTop sz="90109"/>
  </p:normalViewPr>
  <p:slideViewPr>
    <p:cSldViewPr snapToGrid="0" snapToObjects="1">
      <p:cViewPr varScale="1">
        <p:scale>
          <a:sx n="130" d="100"/>
          <a:sy n="130" d="100"/>
        </p:scale>
        <p:origin x="2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1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8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0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/port_city_analytics_meetu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-pre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if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 for Beginners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History, How CNN’s work, Starter Code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Preble, RTI International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2800" dirty="0"/>
              <a:t>How CNNs work</a:t>
            </a:r>
          </a:p>
          <a:p>
            <a:pPr lvl="1">
              <a:lnSpc>
                <a:spcPct val="90000"/>
              </a:lnSpc>
            </a:pP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EB41AF8-37F9-014D-9A94-8161A484A4EC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5763EDD-264E-5D4C-82F5-E70AF3956DB8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66A1BE4-4FB9-1E43-B693-150CBB76619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5B054AD-BF16-8B4E-90B6-9584156D4E0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93157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Network</a:t>
            </a:r>
          </a:p>
          <a:p>
            <a:pPr lvl="1"/>
            <a:r>
              <a:rPr lang="en-US" sz="3000" dirty="0">
                <a:sym typeface="Wingdings"/>
              </a:rPr>
              <a:t>Interconnected things, sometimes in complex ways</a:t>
            </a:r>
          </a:p>
          <a:p>
            <a:endParaRPr lang="en-US" sz="3200" dirty="0"/>
          </a:p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“Neural” because it’s modelled (simplistically) on the human brain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Combine 2+ math functions into 1</a:t>
            </a:r>
          </a:p>
          <a:p>
            <a:pPr lvl="1"/>
            <a:r>
              <a:rPr lang="en-US" sz="2800" dirty="0"/>
              <a:t>Convolution “layers”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2846054-E3C9-E44E-9DC7-0EA700535C09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44392C8-887F-A24C-96F2-D70A20A0536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F39528C-402E-0C40-868A-352DE2153A5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75FA7982-35FF-AC46-807F-1D814B24A6FA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B02FA9E9-2E3E-8B4E-9D70-9BBD34E026C2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B0B38F72-E82A-9540-AE65-F0177CC335A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0935C21D-B7BD-9A4C-A824-9AC86E7654A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839AABB2-A708-0A45-9CBD-22AE3369341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1DE80DA-D9A0-F548-9C82-854D5BDC6765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BF6EE3AD-03A5-3B45-8698-9B6F0C41975E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9825850A-E1B7-2148-B7D3-C422CCE18193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F4EEA601-4335-9343-8297-6B6AC93A56DC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7FCB389-CAA1-6D44-BF78-AC77455D5713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47F4797B-F30D-3944-9BE2-CB7AE82C18C6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BC74FFD8-D08E-C34D-86E1-575EBBDF01B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7A9FFF0-CA9F-0C49-BB97-78B151D9CBCB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E32A5D44-4025-AC4E-AB03-6C0E86B618C4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9ECFD7A5-E7ED-874A-9B0E-07A52DA7824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2F93F387-96CB-954F-903C-813DA44607C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933F0FA4-38CC-F24F-AD21-2553021EB44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B6744755-61F2-C44A-A7D9-B66556D0F01B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1231985E-BE51-784F-9848-39987F51C70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B952954E-6504-D84F-BDFF-C3E05E428EB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B0BD915E-5902-7840-B3CE-2D71832FAC17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7" name="Chevron 126">
            <a:extLst>
              <a:ext uri="{FF2B5EF4-FFF2-40B4-BE49-F238E27FC236}">
                <a16:creationId xmlns:a16="http://schemas.microsoft.com/office/drawing/2014/main" id="{AC5874F0-CD94-7440-A861-762CCD1826D7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8" name="Chevron 127">
            <a:extLst>
              <a:ext uri="{FF2B5EF4-FFF2-40B4-BE49-F238E27FC236}">
                <a16:creationId xmlns:a16="http://schemas.microsoft.com/office/drawing/2014/main" id="{4FFFC464-190D-F743-85E6-DBC4A607D05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29" name="Chevron 128">
            <a:extLst>
              <a:ext uri="{FF2B5EF4-FFF2-40B4-BE49-F238E27FC236}">
                <a16:creationId xmlns:a16="http://schemas.microsoft.com/office/drawing/2014/main" id="{955213B1-D5A9-2A41-8835-0B624B54CE2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30" name="Chevron 129">
            <a:extLst>
              <a:ext uri="{FF2B5EF4-FFF2-40B4-BE49-F238E27FC236}">
                <a16:creationId xmlns:a16="http://schemas.microsoft.com/office/drawing/2014/main" id="{4B5E52D6-B8C0-5E4C-BE39-21861F26136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40" y="2097972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747" y="4523154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1512" y="1451641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1515" y="3433788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6427" y="2607662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496" y="2154541"/>
            <a:ext cx="2312043" cy="2312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86384" y="1602402"/>
            <a:ext cx="1723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a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B9F07A18-5973-7646-98A8-1A8926BCC42F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95DDA6F-D3F3-A14E-A714-3D8C2B83F16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1E7D8573-1D17-DB4F-8D27-3A42CD9C5150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7226FFE8-0EA7-1B46-92DA-D7275ECCB430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5AACB0-87E7-0D43-B5BA-C356E00A10D2}"/>
              </a:ext>
            </a:extLst>
          </p:cNvPr>
          <p:cNvSpPr/>
          <p:nvPr/>
        </p:nvSpPr>
        <p:spPr bwMode="auto">
          <a:xfrm>
            <a:off x="10600746" y="326849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C2513458-9D6C-D54A-BA54-FB5E2B890F24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1AF763BC-DF2C-6143-9CF0-C30D253A0D4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794D5AA2-25F0-9247-B81C-E7580EB0E3D1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06651BCA-9827-AD45-9725-580F9B393D0E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ea typeface="+mn-ea"/>
              </a:rPr>
              <a:t>Tensorflow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Object recognition training using open source Python code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+mn-ea"/>
              </a:rPr>
              <a:t>Object Classification (</a:t>
            </a: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D6858EC9-D29D-144B-9800-E799908C1FB3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B6E17FF-8F4B-E646-B576-E8FBBDBFC6FE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D42D5AC1-A7B1-BA4F-8E9A-DB3DA309480A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913E3EB-C4BA-1749-88DA-CA2499FB4D59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0048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 u="sng" dirty="0"/>
              <a:t>Great</a:t>
            </a:r>
            <a:r>
              <a:rPr lang="en-US" sz="3200" dirty="0"/>
              <a:t> Image Classification Demo + Code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>
                <a:hlinkClick r:id="rId3"/>
              </a:rPr>
              <a:t>https://codelabs.developers.google.com/codelabs/tensorflow-for-poets</a:t>
            </a:r>
            <a:br>
              <a:rPr lang="en-US" sz="3200" dirty="0"/>
            </a:br>
            <a:r>
              <a:rPr lang="en-US" sz="2400" dirty="0"/>
              <a:t>Use python 3.6, NOT the latest default python 3.7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to use with your photos on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in “tensorflow-for-poets-2” directory</a:t>
            </a:r>
            <a:br>
              <a:rPr lang="en-US" sz="2400" dirty="0"/>
            </a:br>
            <a:r>
              <a:rPr lang="en-US" sz="2400" dirty="0"/>
              <a:t>git clone </a:t>
            </a:r>
            <a:r>
              <a:rPr lang="en-US" sz="2400" dirty="0">
                <a:hlinkClick r:id="rId4"/>
              </a:rPr>
              <a:t>https://github.com/epreble/port_city_analytics_meetup</a:t>
            </a:r>
            <a:br>
              <a:rPr lang="en-US" sz="2400" dirty="0"/>
            </a:br>
            <a:r>
              <a:rPr lang="en-US" sz="2400" dirty="0"/>
              <a:t>pip install </a:t>
            </a:r>
            <a:r>
              <a:rPr lang="en-US" sz="2400" dirty="0" err="1"/>
              <a:t>jupyter</a:t>
            </a:r>
            <a:br>
              <a:rPr lang="en-US" sz="2400" dirty="0"/>
            </a:b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90D2E446-4B70-A24A-A48A-7BD0A4AE909D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AFB5357-5FC5-4F4D-9669-70D3F49F0F3D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44129230-33CE-A541-9E80-64B61DA7F95D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65FEB46-D11E-0A4D-9C62-C1D5746A0E8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A873-D54A-694F-B08A-0F04A134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59A0B-E70F-0147-AE6E-C73817B4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8800" dirty="0"/>
          </a:p>
          <a:p>
            <a:pPr marL="0" indent="0" algn="ctr">
              <a:buNone/>
            </a:pPr>
            <a:r>
              <a:rPr lang="en-US" sz="88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74790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</p:spPr>
        <p:txBody>
          <a:bodyPr>
            <a:normAutofit/>
          </a:bodyPr>
          <a:lstStyle/>
          <a:p>
            <a:r>
              <a:rPr lang="en-US" sz="2800" dirty="0"/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CNNs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endParaRPr lang="en-US" sz="2800" dirty="0"/>
          </a:p>
          <a:p>
            <a:r>
              <a:rPr lang="en-US" sz="2800" dirty="0"/>
              <a:t>Object recognition training using open source Python code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Edward Preble (</a:t>
            </a:r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Github</a:t>
            </a:r>
            <a:r>
              <a:rPr lang="en-US" sz="2800" dirty="0"/>
              <a:t>)</a:t>
            </a:r>
          </a:p>
          <a:p>
            <a:pPr lvl="1"/>
            <a:r>
              <a:rPr lang="en-US" sz="2600" dirty="0"/>
              <a:t>Data Scientist at RTI International, Raleigh</a:t>
            </a:r>
          </a:p>
          <a:p>
            <a:endParaRPr lang="en-US" sz="2800" dirty="0"/>
          </a:p>
          <a:p>
            <a:r>
              <a:rPr lang="en-US" sz="2800" dirty="0"/>
              <a:t>Background</a:t>
            </a:r>
          </a:p>
          <a:p>
            <a:pPr lvl="1"/>
            <a:r>
              <a:rPr lang="en-US" sz="2600" dirty="0"/>
              <a:t>Physics (Materials Science, PhD)</a:t>
            </a:r>
          </a:p>
          <a:p>
            <a:pPr lvl="1"/>
            <a:r>
              <a:rPr lang="en-US" sz="2600" dirty="0"/>
              <a:t>Semiconductor/Electronics industry</a:t>
            </a:r>
          </a:p>
          <a:p>
            <a:pPr lvl="1"/>
            <a:r>
              <a:rPr lang="en-US" sz="2600" dirty="0"/>
              <a:t>NCSU Data Science, Institute for Advanced Analytics (MS)</a:t>
            </a:r>
          </a:p>
          <a:p>
            <a:pPr lvl="1"/>
            <a:endParaRPr lang="en-US" sz="2600" dirty="0"/>
          </a:p>
          <a:p>
            <a:r>
              <a:rPr lang="en-US" sz="2800" dirty="0"/>
              <a:t>Wilmington Ties</a:t>
            </a:r>
          </a:p>
          <a:p>
            <a:pPr lvl="1"/>
            <a:r>
              <a:rPr lang="en-US" sz="2600" dirty="0"/>
              <a:t>Several internships at GE Nuclear (California, Wilmington)</a:t>
            </a:r>
          </a:p>
          <a:p>
            <a:pPr lvl="1"/>
            <a:r>
              <a:rPr lang="en-US" sz="2600" dirty="0"/>
              <a:t>Data science practicum project with Live 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C025241-A8B1-0A46-A8FA-16E21F2F8467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A3F990F-AB6B-2D4A-ABB6-ED78AFBF1130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C89B193E-C8DC-B74F-8B73-B445761EC8C7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2F9BA8B-895C-6C48-90BA-63DD06CC9AB3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8345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F369691-9555-A642-B156-D65D12D7EE66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283653CA-00F6-C94E-92CA-B7F824C9C589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DC6C8656-531F-8E46-920B-5A2E83FFB52F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444649F-DD44-5848-AA41-597CA113533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54467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2A32DADD-AE95-BF43-A87D-09EAB1B46BF8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37F0F011-50FA-404B-86FF-67A67206BF8C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BAB9774-D8BF-234C-AB89-31040438E7C2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46E3D54-C9EC-664D-BC66-5B47C6CD4F8A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400" dirty="0"/>
              <a:t>Image and video recognition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Self-driving cars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Recommender systems</a:t>
            </a:r>
          </a:p>
          <a:p>
            <a:pPr lvl="1"/>
            <a:r>
              <a:rPr lang="en-US" sz="3200" dirty="0">
                <a:sym typeface="Wingdings" pitchFamily="2" charset="2"/>
              </a:rPr>
              <a:t>YouTube recommendations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Voice-to-text and translation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Siri</a:t>
            </a:r>
          </a:p>
          <a:p>
            <a:pPr lvl="1"/>
            <a:r>
              <a:rPr lang="en-US" sz="3200" dirty="0">
                <a:sym typeface="Wingdings" pitchFamily="2" charset="2"/>
              </a:rPr>
              <a:t>Google translate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D0462EF-0C5C-6548-8198-7E10785D885C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3AEC5DF-CDB4-C34D-A9F0-C4C3C4EA0122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72A1AFC-BE1D-914E-85C6-D58DDC24E1F9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B4DCC3B-C4EA-E540-9C66-00C895747538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7687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Being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200" dirty="0"/>
              <a:t>Healthcare</a:t>
            </a:r>
          </a:p>
          <a:p>
            <a:endParaRPr lang="en-US" sz="3200" dirty="0"/>
          </a:p>
          <a:p>
            <a:r>
              <a:rPr lang="en-US" sz="3200" dirty="0"/>
              <a:t>More advanced voice recognition systems</a:t>
            </a:r>
          </a:p>
          <a:p>
            <a:endParaRPr lang="en-US" sz="3200" dirty="0"/>
          </a:p>
          <a:p>
            <a:r>
              <a:rPr lang="en-US" sz="3200" dirty="0"/>
              <a:t>Finance</a:t>
            </a:r>
          </a:p>
          <a:p>
            <a:pPr lvl="1"/>
            <a:r>
              <a:rPr lang="en-US" sz="2800" dirty="0"/>
              <a:t>ARIMA - Time series with seasonal components</a:t>
            </a:r>
          </a:p>
          <a:p>
            <a:pPr lvl="1"/>
            <a:r>
              <a:rPr lang="en-US" sz="2800" dirty="0">
                <a:sym typeface="Wingdings" pitchFamily="2" charset="2"/>
              </a:rPr>
              <a:t>VAR (Vector Auto-Regressive) – More predictor variable types</a:t>
            </a:r>
          </a:p>
          <a:p>
            <a:pPr lvl="1"/>
            <a:r>
              <a:rPr lang="en-US" sz="2800" dirty="0">
                <a:sym typeface="Wingdings" pitchFamily="2" charset="2"/>
              </a:rPr>
              <a:t>CNNs – Adds more non-linear response capability</a:t>
            </a:r>
          </a:p>
          <a:p>
            <a:pPr lvl="1"/>
            <a:r>
              <a:rPr lang="en-US" sz="2800" dirty="0">
                <a:sym typeface="Wingdings" pitchFamily="2" charset="2"/>
              </a:rPr>
              <a:t>LSTM / RNNs – Recurrent Neural Networks handle time/memory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0D5707B-0EA3-F443-87B4-18FC9130F3CA}"/>
              </a:ext>
            </a:extLst>
          </p:cNvPr>
          <p:cNvSpPr/>
          <p:nvPr/>
        </p:nvSpPr>
        <p:spPr bwMode="auto">
          <a:xfrm>
            <a:off x="542702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C2219338-A6A5-2443-8440-CDA78713FD6B}"/>
              </a:ext>
            </a:extLst>
          </p:cNvPr>
          <p:cNvSpPr/>
          <p:nvPr/>
        </p:nvSpPr>
        <p:spPr bwMode="auto">
          <a:xfrm>
            <a:off x="7089571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13B1C21-24D0-5C4C-8263-CC6F6032D977}"/>
              </a:ext>
            </a:extLst>
          </p:cNvPr>
          <p:cNvSpPr/>
          <p:nvPr/>
        </p:nvSpPr>
        <p:spPr bwMode="auto">
          <a:xfrm>
            <a:off x="8752116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8831DB0-3174-FE44-8DB3-D9AF79479CE5}"/>
              </a:ext>
            </a:extLst>
          </p:cNvPr>
          <p:cNvSpPr/>
          <p:nvPr/>
        </p:nvSpPr>
        <p:spPr bwMode="auto">
          <a:xfrm>
            <a:off x="10414661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23369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1386</Words>
  <Application>Microsoft Macintosh PowerPoint</Application>
  <PresentationFormat>Widescreen</PresentationFormat>
  <Paragraphs>364</Paragraphs>
  <Slides>22</Slides>
  <Notes>22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ヒラギノ角ゴ Pro W3</vt:lpstr>
      <vt:lpstr>Arial</vt:lpstr>
      <vt:lpstr>Arial Narrow</vt:lpstr>
      <vt:lpstr>Calibri</vt:lpstr>
      <vt:lpstr>Calibri Light</vt:lpstr>
      <vt:lpstr>Mangal</vt:lpstr>
      <vt:lpstr>Wingdings</vt:lpstr>
      <vt:lpstr>Office Theme</vt:lpstr>
      <vt:lpstr>1_RTI Corporate</vt:lpstr>
      <vt:lpstr>Convolutional Neural Networks (CNNs) for Beginners</vt:lpstr>
      <vt:lpstr>Sooooo complicated…. do I REALLY need to care???</vt:lpstr>
      <vt:lpstr>Jobs likely to be displaced by automation (esp. Neural Networks)</vt:lpstr>
      <vt:lpstr>Lecture Agenda</vt:lpstr>
      <vt:lpstr>Intro</vt:lpstr>
      <vt:lpstr>Lecture Agenda</vt:lpstr>
      <vt:lpstr>Neural network perfect storm has arrived</vt:lpstr>
      <vt:lpstr>CNN Applications Today</vt:lpstr>
      <vt:lpstr>CNN Applications Being Developed</vt:lpstr>
      <vt:lpstr>Lecture Agenda</vt:lpstr>
      <vt:lpstr>What is a CNN?</vt:lpstr>
      <vt:lpstr>CNN Diagram for Image Analysis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Object Classification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197</cp:revision>
  <cp:lastPrinted>2018-07-23T13:20:43Z</cp:lastPrinted>
  <dcterms:created xsi:type="dcterms:W3CDTF">2017-09-15T03:20:43Z</dcterms:created>
  <dcterms:modified xsi:type="dcterms:W3CDTF">2018-07-25T18:05:12Z</dcterms:modified>
</cp:coreProperties>
</file>